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12BE81F3-792B-4CE9-9A9E-1400721BE867}">
          <p14:sldIdLst>
            <p14:sldId id="256"/>
          </p14:sldIdLst>
        </p14:section>
        <p14:section name="IOT" id="{B688966A-2055-4D7F-A3E0-CFB2E58D320B}">
          <p14:sldIdLst>
            <p14:sldId id="257"/>
            <p14:sldId id="258"/>
          </p14:sldIdLst>
        </p14:section>
        <p14:section name="Intro" id="{E3C6193C-F754-4BB4-9AF2-9C9A79937113}">
          <p14:sldIdLst>
            <p14:sldId id="259"/>
            <p14:sldId id="260"/>
          </p14:sldIdLst>
        </p14:section>
        <p14:section name="CANet" id="{C0E211FC-6641-4817-8785-7B2DBC151F23}">
          <p14:sldIdLst>
            <p14:sldId id="261"/>
            <p14:sldId id="262"/>
          </p14:sldIdLst>
        </p14:section>
        <p14:section name="Boundary Alert" id="{6AABEDE6-DEBB-4094-B4B8-234DB5ED8ACA}">
          <p14:sldIdLst>
            <p14:sldId id="263"/>
            <p14:sldId id="264"/>
          </p14:sldIdLst>
        </p14:section>
        <p14:section name="TKEISUASBAT" id="{0FC1436F-E633-43A4-8F99-AA325DADEF62}">
          <p14:sldIdLst>
            <p14:sldId id="265"/>
            <p14:sldId id="266"/>
          </p14:sldIdLst>
        </p14:section>
        <p14:section name="Adidas GMR" id="{2E26C273-00A3-4FE5-9D2D-D0E09B3018E4}">
          <p14:sldIdLst>
            <p14:sldId id="267"/>
            <p14:sldId id="268"/>
          </p14:sldIdLst>
        </p14:section>
        <p14:section name="SMJ" id="{65770794-0129-494D-BF20-E147D2B1D723}">
          <p14:sldIdLst>
            <p14:sldId id="269"/>
            <p14:sldId id="270"/>
          </p14:sldIdLst>
        </p14:section>
        <p14:section name="Sistem Catapult" id="{ED8271D8-9E50-420F-BC86-EC226CED1885}">
          <p14:sldIdLst>
            <p14:sldId id="271"/>
            <p14:sldId id="272"/>
          </p14:sldIdLst>
        </p14:section>
        <p14:section name="Bibliografie" id="{2BAE671B-0500-41A7-8537-4C4237E1957B}">
          <p14:sldIdLst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8B8E"/>
    <a:srgbClr val="4E5903"/>
    <a:srgbClr val="414F01"/>
    <a:srgbClr val="949783"/>
    <a:srgbClr val="848D74"/>
    <a:srgbClr val="386884"/>
    <a:srgbClr val="171813"/>
    <a:srgbClr val="A2A891"/>
    <a:srgbClr val="AF9C4F"/>
    <a:srgbClr val="AEAE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2578" y="11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B452-8D8C-4EB4-9EEB-FC53FEF7C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517186-CC2D-43AE-80E2-08F9A5DD4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6BF6D-CA77-4C25-9DDA-7870D3A29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5788-2C5D-42C8-AFD2-0F9731479D6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ADF8F-0AD4-4868-8324-64DCEFDFD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99BEE-2E23-42B9-A26A-749F30AB2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256A9-2E6D-41A2-B46C-2F796FEE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01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2C68-49DA-4BED-9D75-07A6257C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F4B08-EAFF-4FEA-A7E2-216D488DD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D6863-1ECB-48B8-845E-EBF92571E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5788-2C5D-42C8-AFD2-0F9731479D6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95634-55BD-48AE-8887-111A3788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36CA3-E21B-47D4-8972-064C0A1F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256A9-2E6D-41A2-B46C-2F796FEE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9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228B64-681B-4356-96EF-3C442F5E7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6CA0B-FCCF-47AC-B505-25B00B1EF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1A727-1C8C-4CB4-A256-9CCB7C9A2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5788-2C5D-42C8-AFD2-0F9731479D6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C0C87-7F95-4739-9837-290A27DAA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C551A-88D7-43A0-B624-19296B4F4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256A9-2E6D-41A2-B46C-2F796FEE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2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2A02-1D80-4CDD-86C7-517742F4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BE92F-ECAF-4F1D-B2FD-430C8E406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5AD77-5BDA-490D-A19E-1665A228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5788-2C5D-42C8-AFD2-0F9731479D6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1A64D-F317-4E8A-94DA-209944A8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D4938-59D5-4C35-89AD-D2FF459B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256A9-2E6D-41A2-B46C-2F796FEE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40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820E-E759-4DBF-AABB-DC5B354B8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A5679-58CA-42A3-8071-FAF14E4FB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4FE41-5274-4A83-B31A-DB267E0F7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5788-2C5D-42C8-AFD2-0F9731479D6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E4EE6-18ED-4EB3-A489-7AA4DD4B6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60187-D187-4F1B-B9DA-CFF5FB10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256A9-2E6D-41A2-B46C-2F796FEE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04E1-3AE2-4400-AB81-C46452E33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97E2E-D541-478B-84FE-2FCB7DAA7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A8C4B-6AA2-4826-8B44-FCD1F2EB4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0B846-6D93-485F-BD1D-271786625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5788-2C5D-42C8-AFD2-0F9731479D6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5DBCD-3C1F-4985-AF10-FCF5DCCC4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A5DDF-D73D-4CF8-ADED-0C6159974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256A9-2E6D-41A2-B46C-2F796FEE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6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9C34A-68F3-4EC1-8A59-5B0E6BFEC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4735C-5DDC-4E18-B86E-5A89B09C5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B739-5391-4BED-A44D-7FDB7D5B3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74631E-FD12-435E-9D6A-8D02B314D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238D18-47A3-4DB1-ACC0-612C61E784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A9C6FB-5CFF-4017-B8AA-981A22FA5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5788-2C5D-42C8-AFD2-0F9731479D6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CFD32D-3F0E-4D1A-9376-14074AAF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D78B9B-099D-405B-B2F3-BDC609AEA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256A9-2E6D-41A2-B46C-2F796FEE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1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44D8D-7459-47CA-9152-98230532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B14B4D-5F5E-4B8F-B80B-E0FEA09FD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5788-2C5D-42C8-AFD2-0F9731479D6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258961-9D59-4B8B-BD94-2EA0EBD74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B6479-D079-4F76-8B4A-8DFF8E88B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256A9-2E6D-41A2-B46C-2F796FEE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46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2D96E2-D146-411A-8B68-1BD3819FA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5788-2C5D-42C8-AFD2-0F9731479D6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18F68A-E374-48CA-9489-5863228B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EA24F-FD17-493F-801C-4CB8B46B1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256A9-2E6D-41A2-B46C-2F796FEE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3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1E57C-5BA8-4659-814B-2B0F8670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473F-FCB6-44BC-9653-0CB89EF21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4D52A-0288-418A-B6BD-1FC929E59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3578A-FDC1-4F35-9B96-35545E631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5788-2C5D-42C8-AFD2-0F9731479D6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08EFB-74A9-4E18-A7D2-713114381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56E80-4A70-40A2-8215-174B5439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256A9-2E6D-41A2-B46C-2F796FEE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5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48C1B-D326-41E1-8E18-AF008F97A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657040-81D1-4572-A36D-98B3B4A6D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72EE4-A205-4179-BDCB-2F48DB4A8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8EA6D-9241-4320-8663-E20301FF4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5788-2C5D-42C8-AFD2-0F9731479D6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9FB59-3CFA-4631-95BA-26785E96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56EA4-10E0-4121-B6C6-71F4C3D9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256A9-2E6D-41A2-B46C-2F796FEE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04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A7DD27-97A5-4931-BB20-D365FB6B8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D8599-4DF9-45E1-85BA-57AB6951A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89382-8F52-460D-94A1-1F6109E775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5788-2C5D-42C8-AFD2-0F9731479D6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52574-E268-4D48-8F0F-A0C136AF92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EB3F1-2888-4A4C-ADF3-E698241F7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256A9-2E6D-41A2-B46C-2F796FEE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7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rofile/Nagihan-Kirikoglu/publication/374995" TargetMode="External"/><Relationship Id="rId3" Type="http://schemas.openxmlformats.org/officeDocument/2006/relationships/hyperlink" Target="https://www.sciencedirect.com/science/article/pii/S0141933120309236" TargetMode="External"/><Relationship Id="rId7" Type="http://schemas.openxmlformats.org/officeDocument/2006/relationships/hyperlink" Target="https://www.researchgate.net/profile/Mohammed-Ikram/publication/30429575" TargetMode="External"/><Relationship Id="rId2" Type="http://schemas.openxmlformats.org/officeDocument/2006/relationships/hyperlink" Target="https://www.taylorfrancis.com/books/edit/10.1201/9781003616283/advancessports-science-technology-prasanna-balaji-pinar-d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dpi.com/1424-8220/22/11/3984" TargetMode="External"/><Relationship Id="rId5" Type="http://schemas.openxmlformats.org/officeDocument/2006/relationships/hyperlink" Target="https://jcrinn.com/index.php/jcrinn/article/view/164" TargetMode="External"/><Relationship Id="rId4" Type="http://schemas.openxmlformats.org/officeDocument/2006/relationships/hyperlink" Target="https://ieeexplore.ieee.org/abstract/document/1038055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8.xml"/><Relationship Id="rId18" Type="http://schemas.openxmlformats.org/officeDocument/2006/relationships/image" Target="../media/image13.png"/><Relationship Id="rId3" Type="http://schemas.openxmlformats.org/officeDocument/2006/relationships/image" Target="../media/image6.jpeg"/><Relationship Id="rId21" Type="http://schemas.openxmlformats.org/officeDocument/2006/relationships/slide" Target="slide18.xml"/><Relationship Id="rId7" Type="http://schemas.openxmlformats.org/officeDocument/2006/relationships/image" Target="../media/image4.svg"/><Relationship Id="rId12" Type="http://schemas.openxmlformats.org/officeDocument/2006/relationships/image" Target="../media/image10.png"/><Relationship Id="rId17" Type="http://schemas.openxmlformats.org/officeDocument/2006/relationships/slide" Target="slide14.xml"/><Relationship Id="rId2" Type="http://schemas.openxmlformats.org/officeDocument/2006/relationships/image" Target="../media/image5.jpe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slide" Target="slide6.xml"/><Relationship Id="rId5" Type="http://schemas.microsoft.com/office/2007/relationships/hdphoto" Target="../media/hdphoto1.wdp"/><Relationship Id="rId15" Type="http://schemas.openxmlformats.org/officeDocument/2006/relationships/slide" Target="slide10.xml"/><Relationship Id="rId10" Type="http://schemas.openxmlformats.org/officeDocument/2006/relationships/image" Target="../media/image9.png"/><Relationship Id="rId19" Type="http://schemas.openxmlformats.org/officeDocument/2006/relationships/slide" Target="slide16.xml"/><Relationship Id="rId4" Type="http://schemas.openxmlformats.org/officeDocument/2006/relationships/image" Target="../media/image7.png"/><Relationship Id="rId9" Type="http://schemas.openxmlformats.org/officeDocument/2006/relationships/slide" Target="slide4.xml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yond goal line technology: How IoT could stop Jose Mourinho moaning">
            <a:extLst>
              <a:ext uri="{FF2B5EF4-FFF2-40B4-BE49-F238E27FC236}">
                <a16:creationId xmlns:a16="http://schemas.microsoft.com/office/drawing/2014/main" id="{E5A9EDB2-54E4-435E-9AFC-CCD086F26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D244CFB9-34CB-40C5-B2C0-D3BFA39AD9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799146"/>
                  </p:ext>
                </p:extLst>
              </p:nvPr>
            </p:nvGraphicFramePr>
            <p:xfrm>
              <a:off x="298048" y="167651"/>
              <a:ext cx="11595904" cy="6522697"/>
            </p:xfrm>
            <a:graphic>
              <a:graphicData uri="http://schemas.microsoft.com/office/powerpoint/2016/sectionzoom">
                <psez:sectionZm>
                  <psez:sectionZmObj sectionId="{B688966A-2055-4D7F-A3E0-CFB2E58D320B}">
                    <psez:zmPr id="{FA8757AC-0789-478D-AFD8-BFF3AF23B264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95904" cy="6522697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" name="Section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244CFB9-34CB-40C5-B2C0-D3BFA39AD9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048" y="167651"/>
                <a:ext cx="11595904" cy="65226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3552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53ACCA5A-8AF4-433C-B649-C13CF2C50BA9}"/>
              </a:ext>
            </a:extLst>
          </p:cNvPr>
          <p:cNvSpPr/>
          <p:nvPr/>
        </p:nvSpPr>
        <p:spPr>
          <a:xfrm>
            <a:off x="3517867" y="925560"/>
            <a:ext cx="5156265" cy="5006880"/>
          </a:xfrm>
          <a:prstGeom prst="ellipse">
            <a:avLst/>
          </a:prstGeom>
          <a:solidFill>
            <a:srgbClr val="386884">
              <a:alpha val="5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B49E4-6564-4C12-B4D5-48CCF2654E38}"/>
              </a:ext>
            </a:extLst>
          </p:cNvPr>
          <p:cNvSpPr txBox="1"/>
          <p:nvPr/>
        </p:nvSpPr>
        <p:spPr>
          <a:xfrm>
            <a:off x="3572300" y="2782669"/>
            <a:ext cx="504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>
                <a:solidFill>
                  <a:schemeClr val="bg1"/>
                </a:solidFill>
                <a:latin typeface="Raleway"/>
              </a:rPr>
              <a:t>The Knuckleball Effect</a:t>
            </a:r>
          </a:p>
        </p:txBody>
      </p:sp>
      <p:pic>
        <p:nvPicPr>
          <p:cNvPr id="14" name="Graphic 13" descr="Target">
            <a:extLst>
              <a:ext uri="{FF2B5EF4-FFF2-40B4-BE49-F238E27FC236}">
                <a16:creationId xmlns:a16="http://schemas.microsoft.com/office/drawing/2014/main" id="{472396B7-86BA-498A-BE91-68172B5BE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3757" y="3429000"/>
            <a:ext cx="1524483" cy="152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93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8A35CE1-3371-417B-A699-FCF326A4EBB4}"/>
              </a:ext>
            </a:extLst>
          </p:cNvPr>
          <p:cNvSpPr/>
          <p:nvPr/>
        </p:nvSpPr>
        <p:spPr>
          <a:xfrm>
            <a:off x="-1883427" y="-4319250"/>
            <a:ext cx="15958853" cy="15496500"/>
          </a:xfrm>
          <a:prstGeom prst="ellipse">
            <a:avLst/>
          </a:prstGeom>
          <a:solidFill>
            <a:srgbClr val="A2A891">
              <a:alpha val="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49DE44-2191-410C-AB51-39E04E47AD92}"/>
              </a:ext>
            </a:extLst>
          </p:cNvPr>
          <p:cNvSpPr txBox="1"/>
          <p:nvPr/>
        </p:nvSpPr>
        <p:spPr>
          <a:xfrm>
            <a:off x="3572299" y="4929677"/>
            <a:ext cx="504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>
                <a:solidFill>
                  <a:schemeClr val="bg1"/>
                </a:solidFill>
                <a:latin typeface="Raleway"/>
              </a:rPr>
              <a:t>The Knuckleball Effect</a:t>
            </a:r>
          </a:p>
        </p:txBody>
      </p:sp>
      <p:pic>
        <p:nvPicPr>
          <p:cNvPr id="6" name="Graphic 5" descr="Target">
            <a:extLst>
              <a:ext uri="{FF2B5EF4-FFF2-40B4-BE49-F238E27FC236}">
                <a16:creationId xmlns:a16="http://schemas.microsoft.com/office/drawing/2014/main" id="{687F1549-1C0C-4EF1-91E9-5A378C6BB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2157" y="1281992"/>
            <a:ext cx="3647683" cy="3647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9FE7FC-E723-4692-9C88-45D85C1AC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174" y="1250310"/>
            <a:ext cx="4539648" cy="36793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695567-B957-478E-8309-6767B8BFC3C4}"/>
              </a:ext>
            </a:extLst>
          </p:cNvPr>
          <p:cNvSpPr/>
          <p:nvPr/>
        </p:nvSpPr>
        <p:spPr>
          <a:xfrm>
            <a:off x="301307" y="982176"/>
            <a:ext cx="330187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Aceasta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minge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inteligenta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analizeaza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exploreaza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fenomenul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knuckleball in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fotbal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Efectul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knuckleball in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fotbal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se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refera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la un tip de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lovitura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mingii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in care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aceasta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se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misca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imprevizibil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fara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efectua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o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traiectorie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constanta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470F09-BEB7-4FF6-9E22-C3A2E8AD570C}"/>
              </a:ext>
            </a:extLst>
          </p:cNvPr>
          <p:cNvSpPr/>
          <p:nvPr/>
        </p:nvSpPr>
        <p:spPr>
          <a:xfrm>
            <a:off x="8544317" y="982176"/>
            <a:ext cx="364768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Acesta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se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intampla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atunci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cand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mingea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este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lovita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intr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-un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unghi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care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impiedica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rotirea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uniforma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ceea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face ca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miscarea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devina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mai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haotica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fluctueze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in sus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jos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, in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functie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conditiile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aerodinamice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Astfel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portarul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jucatorii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au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dificultati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in 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prezice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directia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exacta 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mingii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2BA9C9-83B4-4117-854E-6FEC1072F3A0}"/>
              </a:ext>
            </a:extLst>
          </p:cNvPr>
          <p:cNvSpPr/>
          <p:nvPr/>
        </p:nvSpPr>
        <p:spPr>
          <a:xfrm>
            <a:off x="8798192" y="1690061"/>
            <a:ext cx="312222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Acest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sistem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are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un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senzor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care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urmareste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traiectoria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mingii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in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momentul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lovirii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Daca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mingea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a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fost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lovita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a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avut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efectul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dorit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datele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de la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senzorii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din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interiorul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mingii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al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masinii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antrenament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sunt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stocate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intr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-o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baza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de date.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DAABCC-E1BA-411F-AE52-9092BD17B0B0}"/>
              </a:ext>
            </a:extLst>
          </p:cNvPr>
          <p:cNvSpPr/>
          <p:nvPr/>
        </p:nvSpPr>
        <p:spPr>
          <a:xfrm>
            <a:off x="443686" y="1443840"/>
            <a:ext cx="327099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Raleway"/>
              </a:rPr>
              <a:t>Mingea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smart care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este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folosita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este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dezvoltata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de Adidas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se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numeste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MiCoach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avand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plasate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in interior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mai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multi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senzori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precum un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accelerometru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pe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sase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axe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pentru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a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urmari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datele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cinematice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ale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mingii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.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Masina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antrenament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lansat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mingi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este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programata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sa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simuleze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lovirea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mingii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pentru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a produce </a:t>
            </a:r>
            <a:r>
              <a:rPr lang="en-US" b="1" dirty="0" err="1">
                <a:solidFill>
                  <a:schemeClr val="bg1"/>
                </a:solidFill>
                <a:latin typeface="Raleway"/>
              </a:rPr>
              <a:t>efectul</a:t>
            </a:r>
            <a:r>
              <a:rPr lang="en-US" b="1" dirty="0">
                <a:solidFill>
                  <a:schemeClr val="bg1"/>
                </a:solidFill>
                <a:latin typeface="Raleway"/>
              </a:rPr>
              <a:t> de knuckleball. 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997AC0-3DF7-4098-BFAF-0518E404E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553" y="1237037"/>
            <a:ext cx="4265863" cy="3692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C9252A-5ACB-45C9-9AB8-AB15C94E7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537" y="581697"/>
            <a:ext cx="5909583" cy="3238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DB8A67-A3A1-420E-B338-30692626C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868" y="3892370"/>
            <a:ext cx="6586593" cy="2638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7442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9060AC47-83A4-4E0C-80C3-24C5E40AC9C1}"/>
              </a:ext>
            </a:extLst>
          </p:cNvPr>
          <p:cNvSpPr/>
          <p:nvPr/>
        </p:nvSpPr>
        <p:spPr>
          <a:xfrm>
            <a:off x="3517867" y="925560"/>
            <a:ext cx="5156265" cy="5006880"/>
          </a:xfrm>
          <a:prstGeom prst="ellipse">
            <a:avLst/>
          </a:prstGeom>
          <a:solidFill>
            <a:srgbClr val="949783">
              <a:alpha val="5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A747CD-E8EC-4148-B417-86197286595B}"/>
              </a:ext>
            </a:extLst>
          </p:cNvPr>
          <p:cNvSpPr txBox="1"/>
          <p:nvPr/>
        </p:nvSpPr>
        <p:spPr>
          <a:xfrm>
            <a:off x="4265189" y="3966998"/>
            <a:ext cx="3661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800" b="1" dirty="0">
                <a:solidFill>
                  <a:schemeClr val="bg1"/>
                </a:solidFill>
                <a:latin typeface="Raleway"/>
              </a:rPr>
              <a:t>Adidas GMR</a:t>
            </a:r>
          </a:p>
        </p:txBody>
      </p:sp>
      <p:pic>
        <p:nvPicPr>
          <p:cNvPr id="11" name="Graphic 10" descr="Shoe">
            <a:extLst>
              <a:ext uri="{FF2B5EF4-FFF2-40B4-BE49-F238E27FC236}">
                <a16:creationId xmlns:a16="http://schemas.microsoft.com/office/drawing/2014/main" id="{F05B8272-9D0F-48FB-9BAA-CFD12885A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8679" y="1566089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90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3D9E652-D451-4678-8DB2-46C2F8E256D4}"/>
              </a:ext>
            </a:extLst>
          </p:cNvPr>
          <p:cNvSpPr/>
          <p:nvPr/>
        </p:nvSpPr>
        <p:spPr>
          <a:xfrm>
            <a:off x="-2569227" y="-4384595"/>
            <a:ext cx="16711947" cy="16227776"/>
          </a:xfrm>
          <a:prstGeom prst="ellipse">
            <a:avLst/>
          </a:prstGeom>
          <a:solidFill>
            <a:srgbClr val="949783">
              <a:alpha val="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1C29A-0FC7-40D9-AA2B-C67856509290}"/>
              </a:ext>
            </a:extLst>
          </p:cNvPr>
          <p:cNvSpPr txBox="1"/>
          <p:nvPr/>
        </p:nvSpPr>
        <p:spPr>
          <a:xfrm>
            <a:off x="4856192" y="5163500"/>
            <a:ext cx="2479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>
                <a:solidFill>
                  <a:schemeClr val="bg1"/>
                </a:solidFill>
                <a:latin typeface="Raleway"/>
              </a:rPr>
              <a:t>Adidas GMR</a:t>
            </a:r>
          </a:p>
        </p:txBody>
      </p:sp>
      <p:pic>
        <p:nvPicPr>
          <p:cNvPr id="6" name="Graphic 5" descr="Shoe">
            <a:extLst>
              <a:ext uri="{FF2B5EF4-FFF2-40B4-BE49-F238E27FC236}">
                <a16:creationId xmlns:a16="http://schemas.microsoft.com/office/drawing/2014/main" id="{90F3E641-14BB-4E49-8291-AFA85B4E1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7196" y="4382496"/>
            <a:ext cx="1297606" cy="12976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C363A5-E541-481B-9260-48EC3020E0EE}"/>
              </a:ext>
            </a:extLst>
          </p:cNvPr>
          <p:cNvSpPr/>
          <p:nvPr/>
        </p:nvSpPr>
        <p:spPr>
          <a:xfrm>
            <a:off x="1661157" y="676550"/>
            <a:ext cx="886968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aleway"/>
              </a:rPr>
              <a:t>Adidas GMR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este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un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dispozitiv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care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combina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fotbalul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cu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tehnologia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IoT (Internet of Things).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Acesta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este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un mic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senzor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care se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pune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in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brantul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ghetei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fotbal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ajuta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jucatorii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isi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urmareasca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miscarile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pe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teren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 Adidas 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creat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acest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dispozitiv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impreuna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cu Google Jacquard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EA Sports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pentru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a face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fotbalul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mai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interesant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mai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usor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urmarit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cu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ajutorul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tehnologiei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6E0F7-932A-49C5-84A2-1D72D0D8A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431" y="3351715"/>
            <a:ext cx="4266569" cy="3480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250CCB-43A0-404D-BA76-6335E5256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583" y="3425094"/>
            <a:ext cx="7724264" cy="33336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54FCC8-8C61-4686-A8B5-BE04BC8F02D9}"/>
              </a:ext>
            </a:extLst>
          </p:cNvPr>
          <p:cNvSpPr/>
          <p:nvPr/>
        </p:nvSpPr>
        <p:spPr>
          <a:xfrm>
            <a:off x="1661157" y="638615"/>
            <a:ext cx="8763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Dispozitivul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foloseste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IoT,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adica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se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conecteaza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prin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internet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transmite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informatiile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direct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intr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-o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aplicatie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pe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telefon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Senzorii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din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brant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masoara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lucruri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importante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, cum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fi cat de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repede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alearga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jucatorul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, cate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pase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face, cat de tare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loveste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mingea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distanta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parcurge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Aceste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date sunt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trimise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catre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telefon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prin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Bluetooth,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iar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jucatorul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poate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vedea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cum se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descurca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unde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poate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imbunatati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E36303-A80F-4A4F-9ED1-DE5A71782A1E}"/>
              </a:ext>
            </a:extLst>
          </p:cNvPr>
          <p:cNvSpPr/>
          <p:nvPr/>
        </p:nvSpPr>
        <p:spPr>
          <a:xfrm>
            <a:off x="1828798" y="676550"/>
            <a:ext cx="8534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aleway"/>
              </a:rPr>
              <a:t>Un alt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lucru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interesant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la Adidas GMR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este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acest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dispozitiv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este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conectat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la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jocul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FIFA Mobile.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Astfel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abilitatile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jucatorului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din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realitate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influenteaza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echipa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lui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din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jocul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video.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Daca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jucatorul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loveste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mingea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cu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mai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multa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putere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echipa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lui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va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juca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mai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bine in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jocul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virtual.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Asta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face ca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jucatorii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fie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mai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motivati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se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antreneze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devina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mai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buni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8F5915-D3E3-4975-A3F8-05B37A031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06" y="3351715"/>
            <a:ext cx="5995417" cy="345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5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0" grpId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DE4BEFD8-D87E-4078-BDA2-EF8FD777AA5A}"/>
              </a:ext>
            </a:extLst>
          </p:cNvPr>
          <p:cNvSpPr/>
          <p:nvPr/>
        </p:nvSpPr>
        <p:spPr>
          <a:xfrm>
            <a:off x="3517867" y="925560"/>
            <a:ext cx="5156265" cy="5006880"/>
          </a:xfrm>
          <a:prstGeom prst="ellipse">
            <a:avLst/>
          </a:prstGeom>
          <a:solidFill>
            <a:srgbClr val="414F01">
              <a:alpha val="5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AB04D-84FB-4266-93F7-B836D07390CB}"/>
              </a:ext>
            </a:extLst>
          </p:cNvPr>
          <p:cNvSpPr txBox="1"/>
          <p:nvPr/>
        </p:nvSpPr>
        <p:spPr>
          <a:xfrm>
            <a:off x="4065155" y="3156626"/>
            <a:ext cx="4061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b="1" dirty="0">
                <a:solidFill>
                  <a:schemeClr val="bg1"/>
                </a:solidFill>
                <a:latin typeface="Raleway"/>
              </a:rPr>
              <a:t>SMJ folosind IoT</a:t>
            </a:r>
          </a:p>
        </p:txBody>
      </p:sp>
      <p:pic>
        <p:nvPicPr>
          <p:cNvPr id="11" name="Graphic 10" descr="Soccer">
            <a:extLst>
              <a:ext uri="{FF2B5EF4-FFF2-40B4-BE49-F238E27FC236}">
                <a16:creationId xmlns:a16="http://schemas.microsoft.com/office/drawing/2014/main" id="{C109FEED-AEAC-4AB6-9430-9B34FB55C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3559" y="25530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47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246DBA6-3304-4EBA-8E06-5031CC13B288}"/>
              </a:ext>
            </a:extLst>
          </p:cNvPr>
          <p:cNvSpPr/>
          <p:nvPr/>
        </p:nvSpPr>
        <p:spPr>
          <a:xfrm>
            <a:off x="-1414154" y="-4135947"/>
            <a:ext cx="15020308" cy="14585146"/>
          </a:xfrm>
          <a:prstGeom prst="ellipse">
            <a:avLst/>
          </a:prstGeom>
          <a:solidFill>
            <a:srgbClr val="414F01">
              <a:alpha val="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1C924-6A6E-42A0-88C0-76ED8F4A3AF0}"/>
              </a:ext>
            </a:extLst>
          </p:cNvPr>
          <p:cNvSpPr txBox="1"/>
          <p:nvPr/>
        </p:nvSpPr>
        <p:spPr>
          <a:xfrm>
            <a:off x="4080396" y="1083986"/>
            <a:ext cx="4061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b="1" dirty="0">
                <a:solidFill>
                  <a:schemeClr val="bg1"/>
                </a:solidFill>
                <a:latin typeface="Raleway"/>
              </a:rPr>
              <a:t>SMJ folosind IoT</a:t>
            </a:r>
          </a:p>
        </p:txBody>
      </p:sp>
      <p:pic>
        <p:nvPicPr>
          <p:cNvPr id="6" name="Graphic 5" descr="Soccer">
            <a:extLst>
              <a:ext uri="{FF2B5EF4-FFF2-40B4-BE49-F238E27FC236}">
                <a16:creationId xmlns:a16="http://schemas.microsoft.com/office/drawing/2014/main" id="{EDC95692-CDE7-4B61-B7B7-2C9AC57A2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80425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5D5454-5452-4C4B-9F1D-D1F66F96C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246" y="213360"/>
            <a:ext cx="5377987" cy="33911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5C7886-22F7-4A1A-B915-46A7F72F3158}"/>
              </a:ext>
            </a:extLst>
          </p:cNvPr>
          <p:cNvSpPr/>
          <p:nvPr/>
        </p:nvSpPr>
        <p:spPr>
          <a:xfrm>
            <a:off x="1668780" y="3871573"/>
            <a:ext cx="97688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Acest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sistem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este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propus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într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-o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lucrare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semnată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de Mohamed Ikram. El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propune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un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sistem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format din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mai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multe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componente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și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care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ar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putea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să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notifice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antrenorul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în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momentul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în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care un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jucător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trebuie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scos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de pe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teren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din motive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medicale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Celeritatea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cu care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antrenorul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ia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decizia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de a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schimba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sau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nu un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jucător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este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foarte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importantă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deoarece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dacă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un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jucător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suferă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în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timpul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meciului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o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accidentare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minoră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(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leziune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musculară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întindere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mică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)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și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forțează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în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continuare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să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joace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, el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își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va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agrava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accidentarea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și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astfel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în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loc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să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stea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2-3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săptămâni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fără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să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joace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își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va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prelungi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perioada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inactivitate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la 1-2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luni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.</a:t>
            </a:r>
          </a:p>
          <a:p>
            <a:endParaRPr lang="en-US" sz="2000" b="1" dirty="0">
              <a:solidFill>
                <a:schemeClr val="bg1"/>
              </a:solidFill>
              <a:latin typeface="Raleway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561F0A-6721-4D6C-87F4-203323B0810A}"/>
              </a:ext>
            </a:extLst>
          </p:cNvPr>
          <p:cNvSpPr/>
          <p:nvPr/>
        </p:nvSpPr>
        <p:spPr>
          <a:xfrm>
            <a:off x="312419" y="1791375"/>
            <a:ext cx="115976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aleway"/>
              </a:rPr>
              <a:t>Un alt aspect care nu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trebuie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neglijat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este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că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acest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sistem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trimite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notificare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când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jucătorul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suferă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un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atac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cord. Este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știut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că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în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general,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jucătorii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fotbal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simulează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destul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des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și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, din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acest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motiv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arbitrii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nu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opresc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meciul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la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fiecare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jucător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pe care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îl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văd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stând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întins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pe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gazon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Totuși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uneori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un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jucător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poate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sta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jos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din motive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reale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și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foarte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grave.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Acest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sistem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putea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trimite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notificare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arbitrului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că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este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o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problemă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medicală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gravă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iar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acesta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va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opri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jocul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pentru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permite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intervenția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medicilor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</a:t>
            </a:r>
          </a:p>
          <a:p>
            <a:r>
              <a:rPr lang="en-US" sz="2400" b="1" dirty="0">
                <a:solidFill>
                  <a:schemeClr val="bg1"/>
                </a:solidFill>
                <a:latin typeface="Raleway"/>
              </a:rPr>
              <a:t>Dar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să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analizăm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în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detaliu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din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este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format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acest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sistem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</a:t>
            </a:r>
            <a:br>
              <a:rPr lang="en-US" sz="2400" b="1" dirty="0">
                <a:solidFill>
                  <a:schemeClr val="bg1"/>
                </a:solidFill>
                <a:latin typeface="Raleway"/>
              </a:rPr>
            </a:b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Fiecare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jucător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are un RFID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integrat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în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echipamentele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care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monitorizează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diverse date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despre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sănătatea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acestuia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Prin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acest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RFID,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datele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despre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starea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sănătate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jucătorului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sunt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transmise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către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un server,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unde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sunt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analizate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iar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apoi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sunt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trimise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notificări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antrenorului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în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funcție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necesități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DB435064-E563-4E84-AF7C-90497662D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19" y="1631145"/>
            <a:ext cx="1030224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Structura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este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formată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din 3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layere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,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așa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cum se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poate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observa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și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în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imaginea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de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mai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jos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aleway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3B57E2-68CF-4429-99DA-97354AC9C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310" y="2518839"/>
            <a:ext cx="8241379" cy="421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15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D058C42-BA03-4A6D-93EF-B5F3B7CEB296}"/>
              </a:ext>
            </a:extLst>
          </p:cNvPr>
          <p:cNvSpPr/>
          <p:nvPr/>
        </p:nvSpPr>
        <p:spPr>
          <a:xfrm>
            <a:off x="3517867" y="925560"/>
            <a:ext cx="5156265" cy="5006880"/>
          </a:xfrm>
          <a:prstGeom prst="ellipse">
            <a:avLst/>
          </a:prstGeom>
          <a:solidFill>
            <a:srgbClr val="778B8E">
              <a:alpha val="5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9B5E9-3D28-4E5B-99FD-5C1C85F4DBA0}"/>
              </a:ext>
            </a:extLst>
          </p:cNvPr>
          <p:cNvSpPr txBox="1"/>
          <p:nvPr/>
        </p:nvSpPr>
        <p:spPr>
          <a:xfrm>
            <a:off x="3950114" y="3770388"/>
            <a:ext cx="429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400" b="1" dirty="0">
                <a:solidFill>
                  <a:schemeClr val="bg1"/>
                </a:solidFill>
                <a:latin typeface="Raleway"/>
              </a:rPr>
              <a:t>Sistem Catapult</a:t>
            </a:r>
          </a:p>
        </p:txBody>
      </p:sp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D2D5FAE5-3955-406D-AF61-6F88BC78C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0776" y="1999943"/>
            <a:ext cx="1770445" cy="17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76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764010E-0F15-430D-96DD-34DA664EA171}"/>
              </a:ext>
            </a:extLst>
          </p:cNvPr>
          <p:cNvSpPr/>
          <p:nvPr/>
        </p:nvSpPr>
        <p:spPr>
          <a:xfrm>
            <a:off x="-1588113" y="-4892067"/>
            <a:ext cx="17138667" cy="16642133"/>
          </a:xfrm>
          <a:prstGeom prst="ellipse">
            <a:avLst/>
          </a:prstGeom>
          <a:solidFill>
            <a:srgbClr val="778B8E">
              <a:alpha val="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8A1BA-63C4-4BB7-AF22-80B1726B8B66}"/>
              </a:ext>
            </a:extLst>
          </p:cNvPr>
          <p:cNvSpPr txBox="1"/>
          <p:nvPr/>
        </p:nvSpPr>
        <p:spPr>
          <a:xfrm>
            <a:off x="257790" y="5760819"/>
            <a:ext cx="429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400" b="1" dirty="0">
                <a:solidFill>
                  <a:schemeClr val="bg1"/>
                </a:solidFill>
                <a:latin typeface="Raleway"/>
              </a:rPr>
              <a:t>Sistem Catapult</a:t>
            </a:r>
          </a:p>
        </p:txBody>
      </p:sp>
      <p:pic>
        <p:nvPicPr>
          <p:cNvPr id="6" name="Graphic 5" descr="Marker">
            <a:extLst>
              <a:ext uri="{FF2B5EF4-FFF2-40B4-BE49-F238E27FC236}">
                <a16:creationId xmlns:a16="http://schemas.microsoft.com/office/drawing/2014/main" id="{B1AED7B2-7086-40A1-A595-3C7D9BDF3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8973" y="5818431"/>
            <a:ext cx="654215" cy="654215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E24F9721-059D-4DED-9950-C6BA1BBED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418" y="1905505"/>
            <a:ext cx="1116158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Raleway"/>
              </a:rPr>
              <a:t>Sistemul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aleway"/>
              </a:rPr>
              <a:t> Catapult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este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o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tehnologie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avansată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utilizată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în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fotbal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pentru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monitorizarea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performanței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jucătorilor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prin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intermediul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senzorilor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și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algoritmilor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de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analiză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a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datelor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.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Acest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sistem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se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bazează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pe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dispozitive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purtabile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care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colectează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date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biomecanice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și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fiziologice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,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fiind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integrat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cu Internet of Things (IoT)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pentru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o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analiză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complexă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în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timp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real.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În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general,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senzorii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acestia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sunt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plasați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pe o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vestă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pe care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jucătorii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o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poartă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sub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tricourile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 de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joc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aleway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9DDDDD-8D3E-407C-9367-9F89E3672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16" y="83381"/>
            <a:ext cx="6205993" cy="57350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821592-BC67-4DCD-93B4-8D142912234E}"/>
              </a:ext>
            </a:extLst>
          </p:cNvPr>
          <p:cNvSpPr/>
          <p:nvPr/>
        </p:nvSpPr>
        <p:spPr>
          <a:xfrm>
            <a:off x="5913120" y="1039569"/>
            <a:ext cx="6096000" cy="42165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Principiul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 de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Funcționare</a:t>
            </a:r>
            <a:endParaRPr lang="en-US" sz="2400" b="1" dirty="0">
              <a:solidFill>
                <a:srgbClr val="FF0000"/>
              </a:solidFill>
              <a:latin typeface="Raleway"/>
            </a:endParaRPr>
          </a:p>
          <a:p>
            <a:r>
              <a:rPr lang="en-US" sz="2400" b="1" dirty="0" err="1">
                <a:solidFill>
                  <a:srgbClr val="FFC000"/>
                </a:solidFill>
                <a:latin typeface="Raleway"/>
              </a:rPr>
              <a:t>Sistemul</a:t>
            </a:r>
            <a:r>
              <a:rPr lang="en-US" sz="2400" b="1" dirty="0">
                <a:solidFill>
                  <a:srgbClr val="FFC000"/>
                </a:solidFill>
                <a:latin typeface="Raleway"/>
              </a:rPr>
              <a:t> Catapult </a:t>
            </a:r>
            <a:r>
              <a:rPr lang="en-US" sz="2400" b="1" dirty="0" err="1">
                <a:solidFill>
                  <a:srgbClr val="FFC000"/>
                </a:solidFill>
                <a:latin typeface="Raleway"/>
              </a:rPr>
              <a:t>utilizează</a:t>
            </a:r>
            <a:r>
              <a:rPr lang="en-US" sz="2400" b="1" dirty="0">
                <a:solidFill>
                  <a:srgbClr val="FFC000"/>
                </a:solidFill>
                <a:latin typeface="Raleway"/>
              </a:rPr>
              <a:t> un </a:t>
            </a:r>
            <a:r>
              <a:rPr lang="en-US" sz="2400" b="1" dirty="0" err="1">
                <a:solidFill>
                  <a:srgbClr val="FFC000"/>
                </a:solidFill>
                <a:latin typeface="Raleway"/>
              </a:rPr>
              <a:t>dispozitiv</a:t>
            </a:r>
            <a:r>
              <a:rPr lang="en-US" sz="2400" b="1" dirty="0">
                <a:solidFill>
                  <a:srgbClr val="FFC000"/>
                </a:solidFill>
                <a:latin typeface="Raleway"/>
              </a:rPr>
              <a:t> GPS </a:t>
            </a:r>
            <a:r>
              <a:rPr lang="en-US" sz="2400" b="1" dirty="0" err="1">
                <a:solidFill>
                  <a:srgbClr val="FFC000"/>
                </a:solidFill>
                <a:latin typeface="Raleway"/>
              </a:rPr>
              <a:t>combinat</a:t>
            </a:r>
            <a:r>
              <a:rPr lang="en-US" sz="2400" b="1" dirty="0">
                <a:solidFill>
                  <a:srgbClr val="FFC000"/>
                </a:solidFill>
                <a:latin typeface="Raleway"/>
              </a:rPr>
              <a:t> cu </a:t>
            </a:r>
            <a:r>
              <a:rPr lang="en-US" sz="2400" b="1" dirty="0" err="1">
                <a:solidFill>
                  <a:srgbClr val="FFC000"/>
                </a:solidFill>
                <a:latin typeface="Raleway"/>
              </a:rPr>
              <a:t>accelerometre</a:t>
            </a:r>
            <a:r>
              <a:rPr lang="en-US" sz="2400" b="1" dirty="0">
                <a:solidFill>
                  <a:srgbClr val="FFC000"/>
                </a:solidFill>
                <a:latin typeface="Raleway"/>
              </a:rPr>
              <a:t> tri-</a:t>
            </a:r>
            <a:r>
              <a:rPr lang="en-US" sz="2400" b="1" dirty="0" err="1">
                <a:solidFill>
                  <a:srgbClr val="FFC000"/>
                </a:solidFill>
                <a:latin typeface="Raleway"/>
              </a:rPr>
              <a:t>axiale</a:t>
            </a:r>
            <a:r>
              <a:rPr lang="en-US" sz="2400" b="1" dirty="0">
                <a:solidFill>
                  <a:srgbClr val="FFC000"/>
                </a:solidFill>
                <a:latin typeface="Raleway"/>
              </a:rPr>
              <a:t>, </a:t>
            </a:r>
            <a:r>
              <a:rPr lang="en-US" sz="2400" b="1" dirty="0" err="1">
                <a:solidFill>
                  <a:srgbClr val="FFC000"/>
                </a:solidFill>
                <a:latin typeface="Raleway"/>
              </a:rPr>
              <a:t>giroscoape</a:t>
            </a:r>
            <a:r>
              <a:rPr lang="en-US" sz="2400" b="1" dirty="0">
                <a:solidFill>
                  <a:srgbClr val="FFC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latin typeface="Raleway"/>
              </a:rPr>
              <a:t>și</a:t>
            </a:r>
            <a:r>
              <a:rPr lang="en-US" sz="2400" b="1" dirty="0">
                <a:solidFill>
                  <a:srgbClr val="FFC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latin typeface="Raleway"/>
              </a:rPr>
              <a:t>magnetometre</a:t>
            </a:r>
            <a:r>
              <a:rPr lang="en-US" sz="2400" b="1" dirty="0">
                <a:solidFill>
                  <a:srgbClr val="FFC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latin typeface="Raleway"/>
              </a:rPr>
              <a:t>pentru</a:t>
            </a:r>
            <a:r>
              <a:rPr lang="en-US" sz="2400" b="1" dirty="0">
                <a:solidFill>
                  <a:srgbClr val="FFC000"/>
                </a:solidFill>
                <a:latin typeface="Raleway"/>
              </a:rPr>
              <a:t> a </a:t>
            </a:r>
            <a:r>
              <a:rPr lang="en-US" sz="2400" b="1" dirty="0" err="1">
                <a:solidFill>
                  <a:srgbClr val="FFC000"/>
                </a:solidFill>
                <a:latin typeface="Raleway"/>
              </a:rPr>
              <a:t>măsura</a:t>
            </a:r>
            <a:r>
              <a:rPr lang="en-US" sz="2400" b="1" dirty="0">
                <a:solidFill>
                  <a:srgbClr val="FFC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latin typeface="Raleway"/>
              </a:rPr>
              <a:t>parametrii</a:t>
            </a:r>
            <a:r>
              <a:rPr lang="en-US" sz="2400" b="1" dirty="0">
                <a:solidFill>
                  <a:srgbClr val="FFC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latin typeface="Raleway"/>
              </a:rPr>
              <a:t>esențiali</a:t>
            </a:r>
            <a:r>
              <a:rPr lang="en-US" sz="2400" b="1" dirty="0">
                <a:solidFill>
                  <a:srgbClr val="FFC000"/>
                </a:solidFill>
                <a:latin typeface="Raleway"/>
              </a:rPr>
              <a:t> ai </a:t>
            </a:r>
            <a:r>
              <a:rPr lang="en-US" sz="2400" b="1" dirty="0" err="1">
                <a:solidFill>
                  <a:srgbClr val="FFC000"/>
                </a:solidFill>
                <a:latin typeface="Raleway"/>
              </a:rPr>
              <a:t>jucătorilor</a:t>
            </a:r>
            <a:r>
              <a:rPr lang="en-US" sz="2400" b="1" dirty="0">
                <a:solidFill>
                  <a:srgbClr val="FFC000"/>
                </a:solidFill>
                <a:latin typeface="Raleway"/>
              </a:rPr>
              <a:t>, precum: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Viteza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și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accelerarea</a:t>
            </a:r>
            <a:endParaRPr lang="en-US" sz="2400" b="1" dirty="0">
              <a:solidFill>
                <a:srgbClr val="FF0000"/>
              </a:solidFill>
              <a:latin typeface="Raleway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Distanța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parcursă</a:t>
            </a:r>
            <a:endParaRPr lang="en-US" sz="2400" b="1" dirty="0">
              <a:solidFill>
                <a:srgbClr val="FF0000"/>
              </a:solidFill>
              <a:latin typeface="Raleway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Schimbările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bruște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 de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direcție</a:t>
            </a:r>
            <a:endParaRPr lang="en-US" sz="2400" b="1" dirty="0">
              <a:solidFill>
                <a:srgbClr val="FF0000"/>
              </a:solidFill>
              <a:latin typeface="Raleway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Impactul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și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contactele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fizice</a:t>
            </a:r>
            <a:endParaRPr lang="en-US" sz="2400" b="1" dirty="0">
              <a:solidFill>
                <a:srgbClr val="FF0000"/>
              </a:solidFill>
              <a:latin typeface="Raleway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Sarcina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fizică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și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intensitatea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efortului</a:t>
            </a:r>
            <a:endParaRPr lang="en-US" sz="2400" b="1" dirty="0">
              <a:solidFill>
                <a:srgbClr val="FF0000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475436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3886556-9AE0-43AF-9F96-B20BDC62B322}"/>
              </a:ext>
            </a:extLst>
          </p:cNvPr>
          <p:cNvSpPr/>
          <p:nvPr/>
        </p:nvSpPr>
        <p:spPr>
          <a:xfrm>
            <a:off x="3517867" y="925560"/>
            <a:ext cx="5156265" cy="5006880"/>
          </a:xfrm>
          <a:prstGeom prst="ellipse">
            <a:avLst/>
          </a:prstGeom>
          <a:solidFill>
            <a:srgbClr val="4E5903">
              <a:alpha val="5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02C00-6690-4B55-AF0F-1BB7E74FB913}"/>
              </a:ext>
            </a:extLst>
          </p:cNvPr>
          <p:cNvSpPr txBox="1"/>
          <p:nvPr/>
        </p:nvSpPr>
        <p:spPr>
          <a:xfrm>
            <a:off x="4513834" y="3044279"/>
            <a:ext cx="3164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400" b="1" dirty="0">
                <a:solidFill>
                  <a:schemeClr val="bg1"/>
                </a:solidFill>
                <a:latin typeface="Raleway"/>
              </a:rPr>
              <a:t>Bibliografie</a:t>
            </a:r>
          </a:p>
        </p:txBody>
      </p:sp>
    </p:spTree>
    <p:extLst>
      <p:ext uri="{BB962C8B-B14F-4D97-AF65-F5344CB8AC3E}">
        <p14:creationId xmlns:p14="http://schemas.microsoft.com/office/powerpoint/2010/main" val="4058478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5D33E27-B40C-4C12-97FC-F134DB8E9FDA}"/>
              </a:ext>
            </a:extLst>
          </p:cNvPr>
          <p:cNvSpPr/>
          <p:nvPr/>
        </p:nvSpPr>
        <p:spPr>
          <a:xfrm>
            <a:off x="-1347682" y="-3799027"/>
            <a:ext cx="14887363" cy="14456053"/>
          </a:xfrm>
          <a:prstGeom prst="ellipse">
            <a:avLst/>
          </a:prstGeom>
          <a:solidFill>
            <a:srgbClr val="4E5903">
              <a:alpha val="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8B1F5-61DF-4DCE-B26B-603E26536DE4}"/>
              </a:ext>
            </a:extLst>
          </p:cNvPr>
          <p:cNvSpPr txBox="1"/>
          <p:nvPr/>
        </p:nvSpPr>
        <p:spPr>
          <a:xfrm>
            <a:off x="866394" y="443319"/>
            <a:ext cx="3164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400" b="1" dirty="0">
                <a:solidFill>
                  <a:schemeClr val="bg1"/>
                </a:solidFill>
                <a:latin typeface="Raleway"/>
              </a:rPr>
              <a:t>Bibliografie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A39CA1-D250-4057-850C-8DBEA531BD14}"/>
              </a:ext>
            </a:extLst>
          </p:cNvPr>
          <p:cNvSpPr/>
          <p:nvPr/>
        </p:nvSpPr>
        <p:spPr>
          <a:xfrm>
            <a:off x="304800" y="1463544"/>
            <a:ext cx="11582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aleway"/>
              </a:rPr>
              <a:t>[1] </a:t>
            </a:r>
            <a:r>
              <a:rPr lang="en-US" sz="2400" b="1" dirty="0">
                <a:solidFill>
                  <a:schemeClr val="bg1"/>
                </a:solidFill>
                <a:latin typeface="Raleway"/>
                <a:hlinkClick r:id="rId2"/>
              </a:rPr>
              <a:t>https://www.taylorfrancis.com/books/edit/10.1201/9781003616283/advancessports-science-technology-prasanna-balaji-pinar-din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</a:p>
          <a:p>
            <a:r>
              <a:rPr lang="en-US" sz="2400" b="1" dirty="0">
                <a:solidFill>
                  <a:schemeClr val="bg1"/>
                </a:solidFill>
                <a:latin typeface="Raleway"/>
              </a:rPr>
              <a:t>[2] </a:t>
            </a:r>
            <a:r>
              <a:rPr lang="en-US" sz="2400" b="1" dirty="0">
                <a:solidFill>
                  <a:schemeClr val="bg1"/>
                </a:solidFill>
                <a:latin typeface="Raleway"/>
                <a:hlinkClick r:id="rId3"/>
              </a:rPr>
              <a:t>https://www.sciencedirect.com/science/article/pii/S0141933120309236</a:t>
            </a:r>
            <a:endParaRPr lang="en-US" sz="2400" b="1" dirty="0">
              <a:solidFill>
                <a:schemeClr val="bg1"/>
              </a:solidFill>
              <a:latin typeface="Raleway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Raleway"/>
              </a:rPr>
              <a:t>[3] </a:t>
            </a:r>
            <a:r>
              <a:rPr lang="en-US" sz="2400" b="1" dirty="0">
                <a:solidFill>
                  <a:schemeClr val="bg1"/>
                </a:solidFill>
                <a:latin typeface="Raleway"/>
                <a:hlinkClick r:id="rId4"/>
              </a:rPr>
              <a:t>https://ieeexplore.ieee.org/abstract/document/10380550</a:t>
            </a:r>
            <a:endParaRPr lang="en-US" sz="2400" b="1" dirty="0">
              <a:solidFill>
                <a:schemeClr val="bg1"/>
              </a:solidFill>
              <a:latin typeface="Raleway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Raleway"/>
              </a:rPr>
              <a:t>[4] </a:t>
            </a:r>
            <a:r>
              <a:rPr lang="en-US" sz="2400" b="1" dirty="0">
                <a:solidFill>
                  <a:schemeClr val="bg1"/>
                </a:solidFill>
                <a:latin typeface="Raleway"/>
                <a:hlinkClick r:id="rId5"/>
              </a:rPr>
              <a:t>https://jcrinn.com/index.php/jcrinn/article/view/164</a:t>
            </a:r>
            <a:endParaRPr lang="en-US" sz="2400" b="1" dirty="0">
              <a:solidFill>
                <a:schemeClr val="bg1"/>
              </a:solidFill>
              <a:latin typeface="Raleway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Raleway"/>
              </a:rPr>
              <a:t>[5] </a:t>
            </a:r>
            <a:r>
              <a:rPr lang="en-US" sz="2400" b="1" dirty="0">
                <a:solidFill>
                  <a:schemeClr val="bg1"/>
                </a:solidFill>
                <a:latin typeface="Raleway"/>
                <a:hlinkClick r:id="rId6"/>
              </a:rPr>
              <a:t>https://www.mdpi.com/1424-8220/22/11/3984</a:t>
            </a:r>
            <a:endParaRPr lang="en-US" sz="2400" b="1" dirty="0">
              <a:solidFill>
                <a:schemeClr val="bg1"/>
              </a:solidFill>
              <a:latin typeface="Raleway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Raleway"/>
              </a:rPr>
              <a:t>[6] </a:t>
            </a:r>
            <a:r>
              <a:rPr lang="en-US" sz="2400" b="1" dirty="0">
                <a:solidFill>
                  <a:schemeClr val="bg1"/>
                </a:solidFill>
                <a:latin typeface="Raleway"/>
                <a:hlinkClick r:id="rId7"/>
              </a:rPr>
              <a:t>https://www.researchgate.net/profile/Mohammed-Ikram/publication/30429575</a:t>
            </a:r>
            <a:endParaRPr lang="en-US" sz="2400" b="1" dirty="0">
              <a:solidFill>
                <a:schemeClr val="bg1"/>
              </a:solidFill>
              <a:latin typeface="Raleway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Raleway"/>
              </a:rPr>
              <a:t>[7] </a:t>
            </a:r>
            <a:r>
              <a:rPr lang="en-US" sz="2400" b="1" dirty="0">
                <a:solidFill>
                  <a:schemeClr val="bg1"/>
                </a:solidFill>
                <a:latin typeface="Raleway"/>
                <a:hlinkClick r:id="rId8"/>
              </a:rPr>
              <a:t>https://www.researchgate.net/profile/Nagihan-Kirikoglu/publication/374995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8016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9AE906D-7937-4AEF-933A-1A9B15B3C51D}"/>
              </a:ext>
            </a:extLst>
          </p:cNvPr>
          <p:cNvSpPr/>
          <p:nvPr/>
        </p:nvSpPr>
        <p:spPr>
          <a:xfrm>
            <a:off x="3530534" y="926559"/>
            <a:ext cx="5130931" cy="5004881"/>
          </a:xfrm>
          <a:prstGeom prst="ellipse">
            <a:avLst/>
          </a:prstGeom>
          <a:solidFill>
            <a:srgbClr val="608ECA">
              <a:alpha val="5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073F2-B7B7-48C0-957F-8710055D8622}"/>
              </a:ext>
            </a:extLst>
          </p:cNvPr>
          <p:cNvSpPr txBox="1"/>
          <p:nvPr/>
        </p:nvSpPr>
        <p:spPr>
          <a:xfrm>
            <a:off x="3687358" y="3620477"/>
            <a:ext cx="4817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Raleway"/>
              </a:rPr>
              <a:t>IoT in Football</a:t>
            </a:r>
          </a:p>
        </p:txBody>
      </p:sp>
      <p:pic>
        <p:nvPicPr>
          <p:cNvPr id="6" name="Graphic 5" descr="Soccer ball">
            <a:extLst>
              <a:ext uri="{FF2B5EF4-FFF2-40B4-BE49-F238E27FC236}">
                <a16:creationId xmlns:a16="http://schemas.microsoft.com/office/drawing/2014/main" id="{4F4046AE-E98D-4BC2-B9E3-8BF82BDF0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9325" y="1385389"/>
            <a:ext cx="2253345" cy="22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96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oT and Big Data in football to enable intelligent decision making">
            <a:extLst>
              <a:ext uri="{FF2B5EF4-FFF2-40B4-BE49-F238E27FC236}">
                <a16:creationId xmlns:a16="http://schemas.microsoft.com/office/drawing/2014/main" id="{ABD61776-4D05-4718-9E27-FBF840314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8C294B2-25AB-4711-A536-B8B2D872F4FB}"/>
              </a:ext>
            </a:extLst>
          </p:cNvPr>
          <p:cNvSpPr/>
          <p:nvPr/>
        </p:nvSpPr>
        <p:spPr>
          <a:xfrm>
            <a:off x="-1603451" y="-4081301"/>
            <a:ext cx="15398902" cy="15020602"/>
          </a:xfrm>
          <a:prstGeom prst="ellipse">
            <a:avLst/>
          </a:prstGeom>
          <a:solidFill>
            <a:schemeClr val="bg1">
              <a:alpha val="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IoT and Big Data in football to enable intelligent decision making">
            <a:extLst>
              <a:ext uri="{FF2B5EF4-FFF2-40B4-BE49-F238E27FC236}">
                <a16:creationId xmlns:a16="http://schemas.microsoft.com/office/drawing/2014/main" id="{CF478243-D7E5-4E20-9A93-E44C23A47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1656" r="1" b="-4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1C6A1-1998-41BF-87F7-59FC27D7CF31}"/>
              </a:ext>
            </a:extLst>
          </p:cNvPr>
          <p:cNvSpPr txBox="1"/>
          <p:nvPr/>
        </p:nvSpPr>
        <p:spPr>
          <a:xfrm>
            <a:off x="4235777" y="1579826"/>
            <a:ext cx="3720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Raleway"/>
              </a:rPr>
              <a:t>IoT in Football</a:t>
            </a:r>
          </a:p>
        </p:txBody>
      </p:sp>
      <p:pic>
        <p:nvPicPr>
          <p:cNvPr id="6" name="Graphic 5" descr="Soccer ball">
            <a:extLst>
              <a:ext uri="{FF2B5EF4-FFF2-40B4-BE49-F238E27FC236}">
                <a16:creationId xmlns:a16="http://schemas.microsoft.com/office/drawing/2014/main" id="{C5D1F2B2-6AB5-4D6E-8396-A4226E2A53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6185" y="360201"/>
            <a:ext cx="1219625" cy="1219625"/>
          </a:xfrm>
          <a:prstGeom prst="rect">
            <a:avLst/>
          </a:prstGeom>
        </p:spPr>
      </p:pic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8FD8823A-5B84-438C-B0B8-4B23CE0B04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3903845"/>
                  </p:ext>
                </p:extLst>
              </p:nvPr>
            </p:nvGraphicFramePr>
            <p:xfrm>
              <a:off x="-358816" y="4422219"/>
              <a:ext cx="4042622" cy="2273975"/>
            </p:xfrm>
            <a:graphic>
              <a:graphicData uri="http://schemas.microsoft.com/office/powerpoint/2016/sectionzoom">
                <psez:sectionZm>
                  <psez:sectionZmObj sectionId="{E3C6193C-F754-4BB4-9AF2-9C9A79937113}">
                    <psez:zmPr id="{B1BDD2CB-7991-45B1-869F-E79E5433A4F7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42622" cy="227397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FD8823A-5B84-438C-B0B8-4B23CE0B04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358816" y="4422219"/>
                <a:ext cx="4042622" cy="2273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B90FE1C0-2ECD-4AD2-A1BF-29E30F3929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1829954"/>
                  </p:ext>
                </p:extLst>
              </p:nvPr>
            </p:nvGraphicFramePr>
            <p:xfrm>
              <a:off x="1050548" y="2298882"/>
              <a:ext cx="4042621" cy="2273974"/>
            </p:xfrm>
            <a:graphic>
              <a:graphicData uri="http://schemas.microsoft.com/office/powerpoint/2016/sectionzoom">
                <psez:sectionZm>
                  <psez:sectionZmObj sectionId="{C0E211FC-6641-4817-8785-7B2DBC151F23}">
                    <psez:zmPr id="{206BE451-D8FB-4563-A1C8-99B4F8EEE44C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42621" cy="227397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4" name="Section Zoom 1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B90FE1C0-2ECD-4AD2-A1BF-29E30F3929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0548" y="2298882"/>
                <a:ext cx="4042621" cy="2273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40CAB4F6-4433-4918-845B-92021B27FB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43662"/>
                  </p:ext>
                </p:extLst>
              </p:nvPr>
            </p:nvGraphicFramePr>
            <p:xfrm>
              <a:off x="2835899" y="4143807"/>
              <a:ext cx="4185084" cy="2354110"/>
            </p:xfrm>
            <a:graphic>
              <a:graphicData uri="http://schemas.microsoft.com/office/powerpoint/2016/sectionzoom">
                <psez:sectionZm>
                  <psez:sectionZmObj sectionId="{6AABEDE6-DEBB-4094-B4B8-234DB5ED8ACA}">
                    <psez:zmPr id="{4430BD5C-13F0-476B-BA2D-C50F5D2744AA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85084" cy="235411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8" name="Section Zoom 17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40CAB4F6-4433-4918-845B-92021B27FB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35899" y="4143807"/>
                <a:ext cx="4185084" cy="2354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8" name="Section Zoom 27">
                <a:extLst>
                  <a:ext uri="{FF2B5EF4-FFF2-40B4-BE49-F238E27FC236}">
                    <a16:creationId xmlns:a16="http://schemas.microsoft.com/office/drawing/2014/main" id="{567EC9FC-4AE7-4623-BFF5-F67B5808E8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9701181"/>
                  </p:ext>
                </p:extLst>
              </p:nvPr>
            </p:nvGraphicFramePr>
            <p:xfrm>
              <a:off x="4471895" y="1944932"/>
              <a:ext cx="4518498" cy="2541655"/>
            </p:xfrm>
            <a:graphic>
              <a:graphicData uri="http://schemas.microsoft.com/office/powerpoint/2016/sectionzoom">
                <psez:sectionZm>
                  <psez:sectionZmObj sectionId="{0FC1436F-E633-43A4-8F99-AA325DADEF62}">
                    <psez:zmPr id="{8DE7834B-6352-40FB-86EF-6A573899500B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18498" cy="254165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8" name="Section Zoom 2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567EC9FC-4AE7-4623-BFF5-F67B5808E8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71895" y="1944932"/>
                <a:ext cx="4518498" cy="2541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3" name="Section Zoom 32">
                <a:extLst>
                  <a:ext uri="{FF2B5EF4-FFF2-40B4-BE49-F238E27FC236}">
                    <a16:creationId xmlns:a16="http://schemas.microsoft.com/office/drawing/2014/main" id="{FC4AC8E7-8F21-4A66-8D07-5F4301146C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7055463"/>
                  </p:ext>
                </p:extLst>
              </p:nvPr>
            </p:nvGraphicFramePr>
            <p:xfrm>
              <a:off x="6050501" y="4282349"/>
              <a:ext cx="4185085" cy="2354110"/>
            </p:xfrm>
            <a:graphic>
              <a:graphicData uri="http://schemas.microsoft.com/office/powerpoint/2016/sectionzoom">
                <psez:sectionZm>
                  <psez:sectionZmObj sectionId="{65770794-0129-494D-BF20-E147D2B1D723}">
                    <psez:zmPr id="{609A13B2-D5CD-4A95-BECF-9089A5058432}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85085" cy="235411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3" name="Section Zoom 3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FC4AC8E7-8F21-4A66-8D07-5F4301146C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50501" y="4282349"/>
                <a:ext cx="4185085" cy="2354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41" name="Section Zoom 40">
                <a:extLst>
                  <a:ext uri="{FF2B5EF4-FFF2-40B4-BE49-F238E27FC236}">
                    <a16:creationId xmlns:a16="http://schemas.microsoft.com/office/drawing/2014/main" id="{D197EA38-04AC-4441-A8DA-1B84E45A14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0903761"/>
                  </p:ext>
                </p:extLst>
              </p:nvPr>
            </p:nvGraphicFramePr>
            <p:xfrm>
              <a:off x="7898466" y="2399362"/>
              <a:ext cx="3787306" cy="2130360"/>
            </p:xfrm>
            <a:graphic>
              <a:graphicData uri="http://schemas.microsoft.com/office/powerpoint/2016/sectionzoom">
                <psez:sectionZm>
                  <psez:sectionZmObj sectionId="{ED8271D8-9E50-420F-BC86-EC226CED1885}">
                    <psez:zmPr id="{2FDC55CF-3D67-4445-B315-32071B1F223D}" transitionDur="1000" showBg="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87306" cy="213036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1" name="Section Zoom 40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D197EA38-04AC-4441-A8DA-1B84E45A14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98466" y="2399362"/>
                <a:ext cx="3787306" cy="213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45" name="Section Zoom 44">
                <a:extLst>
                  <a:ext uri="{FF2B5EF4-FFF2-40B4-BE49-F238E27FC236}">
                    <a16:creationId xmlns:a16="http://schemas.microsoft.com/office/drawing/2014/main" id="{5FFAB2AB-F037-42C6-B2ED-C5E0902EA6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747968"/>
                  </p:ext>
                </p:extLst>
              </p:nvPr>
            </p:nvGraphicFramePr>
            <p:xfrm>
              <a:off x="8902469" y="4391541"/>
              <a:ext cx="4097161" cy="2304653"/>
            </p:xfrm>
            <a:graphic>
              <a:graphicData uri="http://schemas.microsoft.com/office/powerpoint/2016/sectionzoom">
                <psez:sectionZm>
                  <psez:sectionZmObj sectionId="{2BAE671B-0500-41A7-8537-4C4237E1957B}">
                    <psez:zmPr id="{139118E5-3412-47D4-A2F6-72CB32E8D3B7}" transitionDur="1000" showBg="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97161" cy="23046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5" name="Section Zoom 44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5FFAB2AB-F037-42C6-B2ED-C5E0902EA6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02469" y="4391541"/>
                <a:ext cx="4097161" cy="2304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6465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C552333F-E0F6-4311-B9E0-6D7AF9FBE7D4}"/>
              </a:ext>
            </a:extLst>
          </p:cNvPr>
          <p:cNvSpPr/>
          <p:nvPr/>
        </p:nvSpPr>
        <p:spPr>
          <a:xfrm>
            <a:off x="3530534" y="926559"/>
            <a:ext cx="5130931" cy="5004881"/>
          </a:xfrm>
          <a:prstGeom prst="ellipse">
            <a:avLst/>
          </a:prstGeom>
          <a:solidFill>
            <a:srgbClr val="95864B">
              <a:alpha val="5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C6F7E-5F3E-4E7E-9AE5-9DCB842593DA}"/>
              </a:ext>
            </a:extLst>
          </p:cNvPr>
          <p:cNvSpPr txBox="1"/>
          <p:nvPr/>
        </p:nvSpPr>
        <p:spPr>
          <a:xfrm>
            <a:off x="3732280" y="3428999"/>
            <a:ext cx="4727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Raleway"/>
              </a:rPr>
              <a:t>Scurt</a:t>
            </a:r>
            <a:r>
              <a:rPr lang="ro-RO" sz="4000" b="1" dirty="0">
                <a:solidFill>
                  <a:schemeClr val="bg1"/>
                </a:solidFill>
                <a:latin typeface="Raleway"/>
              </a:rPr>
              <a:t>ă introducere</a:t>
            </a:r>
            <a:endParaRPr lang="en-US" sz="4000" b="1" dirty="0">
              <a:solidFill>
                <a:schemeClr val="bg1"/>
              </a:solidFill>
              <a:latin typeface="Raleway"/>
            </a:endParaRPr>
          </a:p>
        </p:txBody>
      </p:sp>
      <p:pic>
        <p:nvPicPr>
          <p:cNvPr id="10" name="Graphic 9" descr="Lightbulb and gear">
            <a:extLst>
              <a:ext uri="{FF2B5EF4-FFF2-40B4-BE49-F238E27FC236}">
                <a16:creationId xmlns:a16="http://schemas.microsoft.com/office/drawing/2014/main" id="{91221655-5F70-46E9-BFED-4FA7FFF08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7809" y="1452618"/>
            <a:ext cx="1976381" cy="197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76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esecke+Devrient Expands IoT Commitments, Joins the IoT M2M Council">
            <a:extLst>
              <a:ext uri="{FF2B5EF4-FFF2-40B4-BE49-F238E27FC236}">
                <a16:creationId xmlns:a16="http://schemas.microsoft.com/office/drawing/2014/main" id="{9EE3ED52-5C1A-4931-B635-F3D46673F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987EDAC-A95A-49BD-96B4-8F0371523BF3}"/>
              </a:ext>
            </a:extLst>
          </p:cNvPr>
          <p:cNvSpPr/>
          <p:nvPr/>
        </p:nvSpPr>
        <p:spPr>
          <a:xfrm>
            <a:off x="-1605833" y="-3918467"/>
            <a:ext cx="15403665" cy="14889484"/>
          </a:xfrm>
          <a:prstGeom prst="ellipse">
            <a:avLst/>
          </a:prstGeom>
          <a:solidFill>
            <a:srgbClr val="95864B">
              <a:alpha val="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7F4764-BF88-4B9E-B41C-5B2E86CC3C9B}"/>
              </a:ext>
            </a:extLst>
          </p:cNvPr>
          <p:cNvSpPr txBox="1"/>
          <p:nvPr/>
        </p:nvSpPr>
        <p:spPr>
          <a:xfrm>
            <a:off x="9767320" y="1011980"/>
            <a:ext cx="242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Scurt</a:t>
            </a:r>
            <a:r>
              <a:rPr lang="ro-RO" sz="2400" b="1" dirty="0">
                <a:solidFill>
                  <a:schemeClr val="bg1"/>
                </a:solidFill>
                <a:latin typeface="Raleway"/>
              </a:rPr>
              <a:t>ă introducere</a:t>
            </a:r>
            <a:endParaRPr lang="en-US" sz="2400" b="1" dirty="0">
              <a:solidFill>
                <a:schemeClr val="bg1"/>
              </a:solidFill>
              <a:latin typeface="Raleway"/>
            </a:endParaRPr>
          </a:p>
        </p:txBody>
      </p:sp>
      <p:pic>
        <p:nvPicPr>
          <p:cNvPr id="7" name="Graphic 6" descr="Lightbulb and gear">
            <a:extLst>
              <a:ext uri="{FF2B5EF4-FFF2-40B4-BE49-F238E27FC236}">
                <a16:creationId xmlns:a16="http://schemas.microsoft.com/office/drawing/2014/main" id="{750B6246-9DBD-449C-A0CF-058390042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95809" y="164968"/>
            <a:ext cx="1262511" cy="12625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7C6F2F-F85B-4EE7-8F45-D292DF6845E6}"/>
              </a:ext>
            </a:extLst>
          </p:cNvPr>
          <p:cNvSpPr/>
          <p:nvPr/>
        </p:nvSpPr>
        <p:spPr>
          <a:xfrm>
            <a:off x="233680" y="554592"/>
            <a:ext cx="64816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b="1" dirty="0">
                <a:solidFill>
                  <a:schemeClr val="bg1"/>
                </a:solidFill>
                <a:latin typeface="Raleway"/>
              </a:rPr>
              <a:t>	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Proiectul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”IoT in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fotbal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”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exploreaza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cum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tehnologia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poate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ajuta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la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imbunatatirea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jocului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fotbal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 Am ales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acest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domeniu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pentru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fotbalul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este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unul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dintre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cele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mai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iubite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sporturi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din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lume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poate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beneficia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mult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pe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urma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inovatiilor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tehnologice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 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IoT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poate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ajuta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 la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masurarea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performantelor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jucatorilor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,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prevenirea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accidentarilor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si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imbunatatirea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Raleway"/>
              </a:rPr>
              <a:t>antrenamentelor</a:t>
            </a:r>
            <a:r>
              <a:rPr lang="en-US" sz="2400" b="1" dirty="0">
                <a:solidFill>
                  <a:srgbClr val="FF0000"/>
                </a:solidFill>
                <a:latin typeface="Raleway"/>
              </a:rPr>
              <a:t>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9F30B8-673F-4C49-9BB9-AA83C1D247BF}"/>
              </a:ext>
            </a:extLst>
          </p:cNvPr>
          <p:cNvSpPr/>
          <p:nvPr/>
        </p:nvSpPr>
        <p:spPr>
          <a:xfrm>
            <a:off x="5456748" y="447372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RO" sz="2400" b="1" dirty="0">
                <a:solidFill>
                  <a:schemeClr val="bg1"/>
                </a:solidFill>
              </a:rPr>
              <a:t>	</a:t>
            </a:r>
            <a:r>
              <a:rPr lang="en-US" sz="2400" b="1" dirty="0">
                <a:solidFill>
                  <a:schemeClr val="bg1"/>
                </a:solidFill>
              </a:rPr>
              <a:t>Este important </a:t>
            </a:r>
            <a:r>
              <a:rPr lang="en-US" sz="2400" b="1" dirty="0" err="1">
                <a:solidFill>
                  <a:schemeClr val="bg1"/>
                </a:solidFill>
              </a:rPr>
              <a:t>sa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invatam</a:t>
            </a:r>
            <a:r>
              <a:rPr lang="en-US" sz="2400" b="1" dirty="0">
                <a:solidFill>
                  <a:schemeClr val="bg1"/>
                </a:solidFill>
              </a:rPr>
              <a:t> cum </a:t>
            </a:r>
            <a:r>
              <a:rPr lang="en-US" sz="2400" b="1" dirty="0" err="1">
                <a:solidFill>
                  <a:schemeClr val="bg1"/>
                </a:solidFill>
              </a:rPr>
              <a:t>sa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folosim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tehnologia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pentru</a:t>
            </a:r>
            <a:r>
              <a:rPr lang="en-US" sz="2400" b="1" dirty="0">
                <a:solidFill>
                  <a:schemeClr val="bg1"/>
                </a:solidFill>
              </a:rPr>
              <a:t> a face </a:t>
            </a:r>
            <a:r>
              <a:rPr lang="en-US" sz="2400" b="1" dirty="0" err="1">
                <a:solidFill>
                  <a:schemeClr val="bg1"/>
                </a:solidFill>
              </a:rPr>
              <a:t>fotbalul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mai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interesant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si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mai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sigur</a:t>
            </a:r>
            <a:r>
              <a:rPr lang="en-US" sz="2400" b="1" dirty="0">
                <a:solidFill>
                  <a:schemeClr val="bg1"/>
                </a:solidFill>
              </a:rPr>
              <a:t>. </a:t>
            </a:r>
            <a:r>
              <a:rPr lang="en-US" sz="2400" b="1" dirty="0" err="1">
                <a:solidFill>
                  <a:schemeClr val="bg1"/>
                </a:solidFill>
              </a:rPr>
              <a:t>Acest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proiect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va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arata</a:t>
            </a:r>
            <a:r>
              <a:rPr lang="en-US" sz="2400" b="1" dirty="0">
                <a:solidFill>
                  <a:schemeClr val="bg1"/>
                </a:solidFill>
              </a:rPr>
              <a:t> cum IoT </a:t>
            </a:r>
            <a:r>
              <a:rPr lang="en-US" sz="2400" b="1" dirty="0" err="1">
                <a:solidFill>
                  <a:schemeClr val="bg1"/>
                </a:solidFill>
              </a:rPr>
              <a:t>poate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transforma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fotbalul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intr</a:t>
            </a:r>
            <a:r>
              <a:rPr lang="en-US" sz="2400" b="1" dirty="0">
                <a:solidFill>
                  <a:schemeClr val="bg1"/>
                </a:solidFill>
              </a:rPr>
              <a:t>-un sport </a:t>
            </a:r>
            <a:r>
              <a:rPr lang="en-US" sz="2400" b="1" dirty="0" err="1">
                <a:solidFill>
                  <a:schemeClr val="bg1"/>
                </a:solidFill>
              </a:rPr>
              <a:t>mai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inteligent</a:t>
            </a:r>
            <a:r>
              <a:rPr lang="en-US" sz="2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8920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6276803-27B6-49AB-B79F-043CC194EEE7}"/>
              </a:ext>
            </a:extLst>
          </p:cNvPr>
          <p:cNvSpPr/>
          <p:nvPr/>
        </p:nvSpPr>
        <p:spPr>
          <a:xfrm>
            <a:off x="3505200" y="924561"/>
            <a:ext cx="5156265" cy="5006880"/>
          </a:xfrm>
          <a:prstGeom prst="ellipse">
            <a:avLst/>
          </a:prstGeom>
          <a:solidFill>
            <a:srgbClr val="2C4312">
              <a:alpha val="5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AE0BF1-1538-47D5-B25A-8E8C0F978FDF}"/>
              </a:ext>
            </a:extLst>
          </p:cNvPr>
          <p:cNvSpPr txBox="1"/>
          <p:nvPr/>
        </p:nvSpPr>
        <p:spPr>
          <a:xfrm>
            <a:off x="4569007" y="3479412"/>
            <a:ext cx="3039051" cy="12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7200" b="1" dirty="0">
                <a:solidFill>
                  <a:schemeClr val="bg1"/>
                </a:solidFill>
                <a:latin typeface="Raleway"/>
              </a:rPr>
              <a:t>CANet</a:t>
            </a:r>
          </a:p>
        </p:txBody>
      </p:sp>
      <p:pic>
        <p:nvPicPr>
          <p:cNvPr id="10" name="Graphic 9" descr="Brain">
            <a:extLst>
              <a:ext uri="{FF2B5EF4-FFF2-40B4-BE49-F238E27FC236}">
                <a16:creationId xmlns:a16="http://schemas.microsoft.com/office/drawing/2014/main" id="{BB421902-CD86-4246-8331-EB98ECD58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1306" y="1770024"/>
            <a:ext cx="1709388" cy="170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49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6DAF47B-3C8A-464E-A7EA-676467EB3066}"/>
              </a:ext>
            </a:extLst>
          </p:cNvPr>
          <p:cNvSpPr/>
          <p:nvPr/>
        </p:nvSpPr>
        <p:spPr>
          <a:xfrm>
            <a:off x="-1537330" y="-3975929"/>
            <a:ext cx="15251723" cy="14809857"/>
          </a:xfrm>
          <a:prstGeom prst="ellipse">
            <a:avLst/>
          </a:prstGeom>
          <a:solidFill>
            <a:srgbClr val="2C4312">
              <a:alpha val="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7CE52-B47B-4FF1-A330-2DBBE0AD9B30}"/>
              </a:ext>
            </a:extLst>
          </p:cNvPr>
          <p:cNvSpPr txBox="1"/>
          <p:nvPr/>
        </p:nvSpPr>
        <p:spPr>
          <a:xfrm>
            <a:off x="5070494" y="424926"/>
            <a:ext cx="2036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800" b="1" dirty="0">
                <a:solidFill>
                  <a:schemeClr val="bg1"/>
                </a:solidFill>
                <a:latin typeface="Raleway"/>
              </a:rPr>
              <a:t>CANet</a:t>
            </a:r>
          </a:p>
        </p:txBody>
      </p:sp>
      <p:pic>
        <p:nvPicPr>
          <p:cNvPr id="6" name="Graphic 5" descr="Brain">
            <a:extLst>
              <a:ext uri="{FF2B5EF4-FFF2-40B4-BE49-F238E27FC236}">
                <a16:creationId xmlns:a16="http://schemas.microsoft.com/office/drawing/2014/main" id="{89046129-3C71-4268-B475-F0D6A29D2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657192"/>
            <a:ext cx="1200808" cy="12008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2DBCCF-0C91-4A92-8D4D-8649ED0C7D25}"/>
              </a:ext>
            </a:extLst>
          </p:cNvPr>
          <p:cNvSpPr/>
          <p:nvPr/>
        </p:nvSpPr>
        <p:spPr>
          <a:xfrm>
            <a:off x="703633" y="1473055"/>
            <a:ext cx="74870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CANet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este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o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retea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neuronala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are ca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scop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analiza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performantei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jucatorilor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fotbal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Aceasta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retea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combina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tehnologia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Internet of Things cu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algoritmi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invatare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profunda(Deep Learning).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8AA75D-3BA8-40E8-8170-F601E86996BC}"/>
              </a:ext>
            </a:extLst>
          </p:cNvPr>
          <p:cNvSpPr/>
          <p:nvPr/>
        </p:nvSpPr>
        <p:spPr>
          <a:xfrm>
            <a:off x="5595652" y="381528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Jucatorii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fotbal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au in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echipamentul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lor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senzori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mici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care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colecteaza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date in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timp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real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despre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miscarile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lor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, cum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fi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pulsul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, cat de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repede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alearga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numarul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respiratii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pe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minut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sau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distanta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au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alegat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cu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viteza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FA2275-6962-48A8-9152-63148E10C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411" y="1377835"/>
            <a:ext cx="5389295" cy="48797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7030F0-04E6-47F2-9583-26AEEC479C2D}"/>
              </a:ext>
            </a:extLst>
          </p:cNvPr>
          <p:cNvSpPr/>
          <p:nvPr/>
        </p:nvSpPr>
        <p:spPr>
          <a:xfrm>
            <a:off x="350230" y="1805151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Aceste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date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colectate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prin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IoT sunt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stocate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intr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-o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baza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de date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ajutand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ca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algoritmii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decizie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aiba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o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acuratete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mai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mare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pentru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avansarea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domeniului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stiintei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sportului.Algoritmii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de Deep Learning sunt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utilizati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pentru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a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analiza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datele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a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invata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din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cantitati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mari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de date.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CANet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foloseste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aceasta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tehnica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pentru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a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preveni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accidentarile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jucatorilor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(de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exemplu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daca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viteza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jucatorului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scade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suteaza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cu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piciorul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mai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putin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folosit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algoritmul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prezice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ca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jucatorul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ar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putea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avea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o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febra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aleway"/>
              </a:rPr>
              <a:t>musculara</a:t>
            </a:r>
            <a:r>
              <a:rPr lang="en-US" sz="2000" b="1" dirty="0">
                <a:solidFill>
                  <a:schemeClr val="bg1"/>
                </a:solidFill>
                <a:latin typeface="Raleway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629742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5E6B134A-EA34-4082-82B2-BDBC35FA30F2}"/>
              </a:ext>
            </a:extLst>
          </p:cNvPr>
          <p:cNvSpPr/>
          <p:nvPr/>
        </p:nvSpPr>
        <p:spPr>
          <a:xfrm>
            <a:off x="3517867" y="925560"/>
            <a:ext cx="5156265" cy="5006880"/>
          </a:xfrm>
          <a:prstGeom prst="ellipse">
            <a:avLst/>
          </a:prstGeom>
          <a:solidFill>
            <a:srgbClr val="A2A891">
              <a:alpha val="5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3C5201-501A-4EC2-BADE-24E5A2156E8C}"/>
              </a:ext>
            </a:extLst>
          </p:cNvPr>
          <p:cNvSpPr txBox="1"/>
          <p:nvPr/>
        </p:nvSpPr>
        <p:spPr>
          <a:xfrm>
            <a:off x="3847413" y="3820880"/>
            <a:ext cx="4497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800" b="1" dirty="0">
                <a:solidFill>
                  <a:schemeClr val="bg1"/>
                </a:solidFill>
                <a:latin typeface="Raleway"/>
              </a:rPr>
              <a:t>Boundary Alert</a:t>
            </a:r>
          </a:p>
        </p:txBody>
      </p:sp>
      <p:pic>
        <p:nvPicPr>
          <p:cNvPr id="14" name="Graphic 13" descr="Siren">
            <a:extLst>
              <a:ext uri="{FF2B5EF4-FFF2-40B4-BE49-F238E27FC236}">
                <a16:creationId xmlns:a16="http://schemas.microsoft.com/office/drawing/2014/main" id="{FFAB8FAE-952B-45D1-8ED3-643C72BE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5446" y="2059775"/>
            <a:ext cx="1761105" cy="176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02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041A8B4-5F66-4D75-AB33-E7631D342588}"/>
              </a:ext>
            </a:extLst>
          </p:cNvPr>
          <p:cNvSpPr/>
          <p:nvPr/>
        </p:nvSpPr>
        <p:spPr>
          <a:xfrm>
            <a:off x="-2271376" y="-4304080"/>
            <a:ext cx="16734751" cy="16249920"/>
          </a:xfrm>
          <a:prstGeom prst="ellipse">
            <a:avLst/>
          </a:prstGeom>
          <a:solidFill>
            <a:srgbClr val="A2A891">
              <a:alpha val="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64112-62C2-40EC-A9F0-52BCE3C9A142}"/>
              </a:ext>
            </a:extLst>
          </p:cNvPr>
          <p:cNvSpPr txBox="1"/>
          <p:nvPr/>
        </p:nvSpPr>
        <p:spPr>
          <a:xfrm>
            <a:off x="1099930" y="351343"/>
            <a:ext cx="305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>
                <a:solidFill>
                  <a:schemeClr val="bg1"/>
                </a:solidFill>
                <a:latin typeface="Raleway"/>
              </a:rPr>
              <a:t>Boundary Alert</a:t>
            </a:r>
          </a:p>
        </p:txBody>
      </p:sp>
      <p:pic>
        <p:nvPicPr>
          <p:cNvPr id="6" name="Graphic 5" descr="Siren">
            <a:extLst>
              <a:ext uri="{FF2B5EF4-FFF2-40B4-BE49-F238E27FC236}">
                <a16:creationId xmlns:a16="http://schemas.microsoft.com/office/drawing/2014/main" id="{72D69E1D-418D-409B-B5DC-216B450D7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928" y="310116"/>
            <a:ext cx="626002" cy="6260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58F0F9-4CD2-4926-8540-0F4973DBA397}"/>
              </a:ext>
            </a:extLst>
          </p:cNvPr>
          <p:cNvSpPr/>
          <p:nvPr/>
        </p:nvSpPr>
        <p:spPr>
          <a:xfrm>
            <a:off x="2189591" y="2534387"/>
            <a:ext cx="82143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aleway"/>
              </a:rPr>
              <a:t>In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fotbal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apar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cele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mai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multe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ori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erori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arbitraj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datorate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neatentiei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sau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pentru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viteza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cu care se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joaca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meciul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este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una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destul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mare. Una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dintre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problemele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arbitraj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este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atunci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cand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nu se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poate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spune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cu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exactitate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daca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mingea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trecut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sau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nu de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linia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marcaj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B741C-2A61-4852-A07F-03EF2417F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343" y="936118"/>
            <a:ext cx="5291311" cy="37586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787D75-5FCC-4CCD-A71A-5450415E349D}"/>
              </a:ext>
            </a:extLst>
          </p:cNvPr>
          <p:cNvSpPr/>
          <p:nvPr/>
        </p:nvSpPr>
        <p:spPr>
          <a:xfrm>
            <a:off x="1099930" y="1177999"/>
            <a:ext cx="1039368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aleway"/>
              </a:rPr>
              <a:t>Solutia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pentru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aceasta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problema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este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adoptarea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unei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mingi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forbal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in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interiorul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careia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se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afla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senzori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Mingea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are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senzori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inertiali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care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determina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miscarea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orientarea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mingii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, un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transmitator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UWB care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comunica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cu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receptoarele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plasate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pe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teren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baterie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care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este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una mica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usoara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pentru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a nu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influenta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directia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orientarea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mingii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un alt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senzor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care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preia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datele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le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transmite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catre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un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sistem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procesare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Mingea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trimite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datele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prin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Wi-Fi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catre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un server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aflat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pe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marginea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terenului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iar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aici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pozitia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mingii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este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analizata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un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algoritm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pentru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a se decide</a:t>
            </a:r>
            <a:r>
              <a:rPr lang="ro-RO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in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timp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real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daca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mingea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depasit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sau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nu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linia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marcaj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 In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caz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mingea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trecut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linia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datele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sunt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transmise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catre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camera VAR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arbitrul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este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atentionat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Rezultatul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notificarii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este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apoi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afisat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pe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ecranul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unui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laptop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stocat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intr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-o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baza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de date SQL,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aceasta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sugerand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ca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informatiile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despre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momentul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si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locul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in care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mingea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a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iesit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 sunt </a:t>
            </a:r>
            <a:r>
              <a:rPr lang="en-US" sz="2400" b="1" dirty="0" err="1">
                <a:solidFill>
                  <a:schemeClr val="bg1"/>
                </a:solidFill>
                <a:latin typeface="Raleway"/>
              </a:rPr>
              <a:t>inregistrate</a:t>
            </a:r>
            <a:r>
              <a:rPr lang="en-US" sz="2400" b="1" dirty="0">
                <a:solidFill>
                  <a:schemeClr val="bg1"/>
                </a:solidFill>
                <a:latin typeface="Raleway"/>
              </a:rPr>
              <a:t>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357C20-E78D-449F-AF80-A44F8638F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209" y="1366180"/>
            <a:ext cx="9247124" cy="464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21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9445 L 3.75E-6 0.3444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9" grpId="0"/>
      <p:bldP spid="9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1286</Words>
  <Application>Microsoft Office PowerPoint</Application>
  <PresentationFormat>Widescreen</PresentationFormat>
  <Paragraphs>51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Prodan</dc:creator>
  <cp:lastModifiedBy>Daniel Prodan</cp:lastModifiedBy>
  <cp:revision>20</cp:revision>
  <dcterms:created xsi:type="dcterms:W3CDTF">2025-04-03T12:02:27Z</dcterms:created>
  <dcterms:modified xsi:type="dcterms:W3CDTF">2025-04-03T16:06:50Z</dcterms:modified>
</cp:coreProperties>
</file>